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7" r:id="rId2"/>
    <p:sldId id="261" r:id="rId3"/>
    <p:sldId id="278" r:id="rId4"/>
    <p:sldId id="267" r:id="rId5"/>
    <p:sldId id="279" r:id="rId6"/>
    <p:sldId id="280" r:id="rId7"/>
    <p:sldId id="281" r:id="rId8"/>
    <p:sldId id="282" r:id="rId9"/>
    <p:sldId id="283" r:id="rId10"/>
    <p:sldId id="284" r:id="rId11"/>
    <p:sldId id="28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052"/>
    <a:srgbClr val="2A2A2A"/>
    <a:srgbClr val="3E342E"/>
    <a:srgbClr val="CE955E"/>
    <a:srgbClr val="F1DF59"/>
    <a:srgbClr val="C4B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54" y="249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3A9A-AEAE-40D0-8FB8-2F422AE46789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BDF5-75DC-4856-853D-D62B23A6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3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CA41-3DC0-48ED-AF0B-7FE9B3D9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B7579-3889-47D8-B831-F1D88EFC2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E43E-7AB8-41F5-B203-2AE39B87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F7668-40EE-420B-BEE4-C4C2ADA9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F3F8-6F52-43D4-AAAC-7BD6461C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8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ACC5E-8CEE-4767-AC76-FAF0B83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D92B10-C346-4EA8-BC07-DC2FC889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863A0-62AE-4E3B-9ABA-CC41C4E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935F-FBEC-4819-8EE7-6DF54F8B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B950F-9C7B-4F55-B0D2-B497CC62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F5CE3-1941-4F9A-93B1-C465125B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5BCA6-7070-49B3-B089-7B3F627E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58FB-DBD6-40B3-B049-9C7B535A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98557-E0AC-47B1-ABC9-9BF5B2C2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F4AB-FE93-4250-919E-6EA96E6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3AB8-EA55-447B-8748-4A4102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E0DA2-F7AF-4B1E-B5DB-CFE82959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859A-5C40-4D09-A54A-25E0ED68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ADE72-7DB9-42DD-BEF7-D4536FD9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DFA-AAD9-47FA-939D-649B935C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BDE7-11F9-431A-927F-2547745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8BB48-EE5B-4F86-9D41-ACCC25F4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6A3-4F36-41A0-BBE9-437215EB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52499-6A7D-42C1-9D68-2FDAC0F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E9C-F67B-4DD6-837A-BCC576A0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B50D-6054-4C51-9202-9FEAE456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38ABC-1482-4C89-B90D-22DBE79A2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F54B6-36E0-45D5-A795-CE1CA1C0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8880-33A1-46E2-8CB2-160EC3A6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9448A-01DA-4F85-81E7-AA891EFD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3291-5676-4C1A-8FB9-C030F8C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59B6-45FE-4574-B12B-EC547109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C359-078D-47B2-9A25-13A14C12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80B6F-102A-47F2-8E78-AFE39989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A6B516-37E7-4136-BE22-F7ACA2A8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6A933-5630-41A7-B87E-0566DFE2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EF976D-507B-40DE-A9F1-4187178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328038-7A3D-42C6-9241-8D05BD1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2A715-0630-43AD-85EB-3870B631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0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D0B-CA44-415C-BB6E-4C4AA963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46F6C-C4A6-434F-B21B-1BEDC2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C1FEB-AE70-4E6A-9883-1DBA4C5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F1CD6-1CCD-4A09-AAF5-E7CEF539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9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E10BE-607A-4D36-AC8E-3DD1602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489485-EA53-419E-B84E-29D9EE82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A3FB-4F03-43A2-9CC3-D1D95CEA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5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7D5-0A41-4DB4-B06D-2F4DC5D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7182-00DF-486B-BCD8-5A27FEEC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82A868-62DD-4C2F-B656-0D173CAC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88F8D-6933-419C-ADAD-C6553940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1EA9-1F07-4204-B003-BEA2A252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BF266-A25E-46B6-B87F-4F7372F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E809-9B08-41AE-AFCF-826B48D1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418D45-2283-46C0-B2B8-F3345972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534F7-B025-4BDF-A1AC-BFD426F1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3A504-62A1-4F6A-AACA-4DBE6F0E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71F26-AFE6-47B9-ADBC-62425FA3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9E084-424E-463F-8CB8-C072A8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2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A7710-9B3E-4600-AAEB-F3A8C910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EECA-0FB8-4CFF-A433-B15338E3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3F38B-793F-408A-B9FB-85DD63321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9C6-0CB9-4C19-B6D8-A8400D365007}" type="datetimeFigureOut">
              <a:rPr lang="ko-KR" altLang="en-US" smtClean="0"/>
              <a:t>2020-01-29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14E9-69B1-4CD2-AEE3-28F594740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F84B9-35AE-4647-B988-AE1A4432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86AB9C6E-FB1D-4084-BF4B-AF9C53A97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738D2FA-53B4-4A7B-834C-D3032888DC2D}"/>
              </a:ext>
            </a:extLst>
          </p:cNvPr>
          <p:cNvGrpSpPr/>
          <p:nvPr/>
        </p:nvGrpSpPr>
        <p:grpSpPr>
          <a:xfrm>
            <a:off x="2057400" y="1174755"/>
            <a:ext cx="8077200" cy="4508490"/>
            <a:chOff x="1974850" y="431800"/>
            <a:chExt cx="8077200" cy="45084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24F0C0-A345-417E-BCC1-6861C72CE79F}"/>
                </a:ext>
              </a:extLst>
            </p:cNvPr>
            <p:cNvSpPr/>
            <p:nvPr/>
          </p:nvSpPr>
          <p:spPr>
            <a:xfrm>
              <a:off x="2254250" y="654050"/>
              <a:ext cx="7569200" cy="40259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6F49DF-B363-48BA-AD74-EA45C1A5A0E7}"/>
                </a:ext>
              </a:extLst>
            </p:cNvPr>
            <p:cNvSpPr/>
            <p:nvPr/>
          </p:nvSpPr>
          <p:spPr>
            <a:xfrm>
              <a:off x="1974850" y="431800"/>
              <a:ext cx="7569200" cy="4025900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687BC4-0572-4A81-8385-97B96AD4AD00}"/>
                </a:ext>
              </a:extLst>
            </p:cNvPr>
            <p:cNvSpPr/>
            <p:nvPr/>
          </p:nvSpPr>
          <p:spPr>
            <a:xfrm>
              <a:off x="2482850" y="914390"/>
              <a:ext cx="7569200" cy="4025900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28F156-1C2D-4788-8FAC-67556C2E8B1D}"/>
              </a:ext>
            </a:extLst>
          </p:cNvPr>
          <p:cNvSpPr txBox="1"/>
          <p:nvPr/>
        </p:nvSpPr>
        <p:spPr>
          <a:xfrm>
            <a:off x="4387843" y="2914134"/>
            <a:ext cx="34163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재귀함수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A2440-2445-45B5-8315-DF38FD842B64}"/>
              </a:ext>
            </a:extLst>
          </p:cNvPr>
          <p:cNvSpPr txBox="1"/>
          <p:nvPr/>
        </p:nvSpPr>
        <p:spPr>
          <a:xfrm>
            <a:off x="3101691" y="2267803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#Python</a:t>
            </a:r>
            <a:endParaRPr lang="ko-KR" altLang="en-US" sz="3600" b="1" i="1" spc="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1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7E712-A1E3-4857-853D-6EBC7BFE5A00}"/>
              </a:ext>
            </a:extLst>
          </p:cNvPr>
          <p:cNvSpPr txBox="1"/>
          <p:nvPr/>
        </p:nvSpPr>
        <p:spPr>
          <a:xfrm>
            <a:off x="4407076" y="50496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재귀함수로 만들 경우 생각하기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0CDCF-CBA0-4547-ADAD-B99183C45DC9}"/>
              </a:ext>
            </a:extLst>
          </p:cNvPr>
          <p:cNvSpPr txBox="1"/>
          <p:nvPr/>
        </p:nvSpPr>
        <p:spPr>
          <a:xfrm>
            <a:off x="3894123" y="1037230"/>
            <a:ext cx="417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단계 </a:t>
            </a:r>
            <a:r>
              <a:rPr lang="en-US" altLang="ko-KR" b="1" dirty="0"/>
              <a:t>: n</a:t>
            </a:r>
            <a:r>
              <a:rPr lang="ko-KR" altLang="en-US" b="1" dirty="0"/>
              <a:t>을 함수에 넣어서 </a:t>
            </a:r>
            <a:r>
              <a:rPr lang="en-US" altLang="ko-KR" b="1" dirty="0"/>
              <a:t>10</a:t>
            </a:r>
            <a:r>
              <a:rPr lang="ko-KR" altLang="en-US" b="1" dirty="0"/>
              <a:t>까지 작성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C8901-30F7-48A3-9577-B74B29F05A17}"/>
              </a:ext>
            </a:extLst>
          </p:cNvPr>
          <p:cNvSpPr txBox="1"/>
          <p:nvPr/>
        </p:nvSpPr>
        <p:spPr>
          <a:xfrm>
            <a:off x="3451694" y="1442113"/>
            <a:ext cx="505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결과 값을 전에 있는 식을 대입해서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A9B70-BA6B-4A27-8E89-D78A74C51DFC}"/>
              </a:ext>
            </a:extLst>
          </p:cNvPr>
          <p:cNvSpPr txBox="1"/>
          <p:nvPr/>
        </p:nvSpPr>
        <p:spPr>
          <a:xfrm>
            <a:off x="4503268" y="1846996"/>
            <a:ext cx="295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절대적인 규칙 찾기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5C927-1EDB-479D-92A5-7E359C75E32C}"/>
              </a:ext>
            </a:extLst>
          </p:cNvPr>
          <p:cNvSpPr txBox="1"/>
          <p:nvPr/>
        </p:nvSpPr>
        <p:spPr>
          <a:xfrm>
            <a:off x="1028249" y="3072012"/>
            <a:ext cx="11913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f(0) = 0</a:t>
            </a:r>
          </a:p>
          <a:p>
            <a:pPr algn="ctr"/>
            <a:r>
              <a:rPr lang="en-US" altLang="ko-KR" b="1" dirty="0"/>
              <a:t>f(1) = 1</a:t>
            </a:r>
          </a:p>
          <a:p>
            <a:pPr algn="ctr"/>
            <a:r>
              <a:rPr lang="en-US" altLang="ko-KR" b="1" dirty="0"/>
              <a:t>f(2) = 1</a:t>
            </a:r>
          </a:p>
          <a:p>
            <a:pPr algn="ctr"/>
            <a:r>
              <a:rPr lang="en-US" altLang="ko-KR" b="1" dirty="0"/>
              <a:t>f(3) = 2</a:t>
            </a:r>
          </a:p>
          <a:p>
            <a:pPr algn="ctr"/>
            <a:r>
              <a:rPr lang="en-US" altLang="ko-KR" b="1" dirty="0"/>
              <a:t>f(4) = 3</a:t>
            </a:r>
          </a:p>
          <a:p>
            <a:pPr algn="ctr"/>
            <a:r>
              <a:rPr lang="en-US" altLang="ko-KR" b="1" dirty="0"/>
              <a:t>f(5) = 5</a:t>
            </a:r>
          </a:p>
          <a:p>
            <a:pPr algn="ctr"/>
            <a:r>
              <a:rPr lang="en-US" altLang="ko-KR" b="1" dirty="0"/>
              <a:t>f(6) = 8</a:t>
            </a:r>
          </a:p>
          <a:p>
            <a:pPr algn="ctr"/>
            <a:r>
              <a:rPr lang="en-US" altLang="ko-KR" b="1" dirty="0"/>
              <a:t>f(7) = 13</a:t>
            </a:r>
          </a:p>
          <a:p>
            <a:pPr algn="ctr"/>
            <a:r>
              <a:rPr lang="en-US" altLang="ko-KR" b="1" dirty="0"/>
              <a:t>f(8) = 21</a:t>
            </a:r>
          </a:p>
          <a:p>
            <a:pPr algn="ctr"/>
            <a:r>
              <a:rPr lang="en-US" altLang="ko-KR" b="1" dirty="0"/>
              <a:t>f(9) = 34</a:t>
            </a:r>
          </a:p>
          <a:p>
            <a:pPr algn="ctr"/>
            <a:r>
              <a:rPr lang="en-US" altLang="ko-KR" b="1" dirty="0"/>
              <a:t>f(10) = 55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9E7C3-6CD4-43F0-A32F-07BD6EFEEF35}"/>
              </a:ext>
            </a:extLst>
          </p:cNvPr>
          <p:cNvSpPr txBox="1"/>
          <p:nvPr/>
        </p:nvSpPr>
        <p:spPr>
          <a:xfrm>
            <a:off x="2593758" y="3072012"/>
            <a:ext cx="18133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f(0) = 0</a:t>
            </a:r>
          </a:p>
          <a:p>
            <a:pPr algn="ctr"/>
            <a:r>
              <a:rPr lang="en-US" altLang="ko-KR" b="1" dirty="0"/>
              <a:t>f(1) = f(0) + 1</a:t>
            </a:r>
          </a:p>
          <a:p>
            <a:pPr algn="ctr"/>
            <a:r>
              <a:rPr lang="en-US" altLang="ko-KR" b="1" dirty="0"/>
              <a:t>f(2) = f(1) + 0</a:t>
            </a:r>
          </a:p>
          <a:p>
            <a:pPr algn="ctr"/>
            <a:r>
              <a:rPr lang="en-US" altLang="ko-KR" b="1" dirty="0"/>
              <a:t>f(3) = f(2) + 1</a:t>
            </a:r>
          </a:p>
          <a:p>
            <a:pPr algn="ctr"/>
            <a:r>
              <a:rPr lang="en-US" altLang="ko-KR" b="1" dirty="0"/>
              <a:t>f(4) = f(3) + 1</a:t>
            </a:r>
          </a:p>
          <a:p>
            <a:pPr algn="ctr"/>
            <a:r>
              <a:rPr lang="en-US" altLang="ko-KR" b="1" dirty="0"/>
              <a:t>f(5) = f(4) + 2</a:t>
            </a:r>
          </a:p>
          <a:p>
            <a:pPr algn="ctr"/>
            <a:r>
              <a:rPr lang="en-US" altLang="ko-KR" b="1" dirty="0"/>
              <a:t>f(6) = f(5) + 3</a:t>
            </a:r>
          </a:p>
          <a:p>
            <a:pPr algn="ctr"/>
            <a:r>
              <a:rPr lang="en-US" altLang="ko-KR" b="1" dirty="0"/>
              <a:t>f(7) = f(6) + 5</a:t>
            </a:r>
          </a:p>
          <a:p>
            <a:pPr algn="ctr"/>
            <a:r>
              <a:rPr lang="en-US" altLang="ko-KR" b="1" dirty="0"/>
              <a:t>f(8) = f(7) + 8</a:t>
            </a:r>
          </a:p>
          <a:p>
            <a:pPr algn="ctr"/>
            <a:r>
              <a:rPr lang="en-US" altLang="ko-KR" b="1" dirty="0"/>
              <a:t>f(9) = f(8) + 13</a:t>
            </a:r>
          </a:p>
          <a:p>
            <a:pPr algn="ctr"/>
            <a:r>
              <a:rPr lang="en-US" altLang="ko-KR" b="1" dirty="0"/>
              <a:t>f(10) = f(9) + 21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23CF7-14D5-4BBA-8513-CA0FCF456B87}"/>
              </a:ext>
            </a:extLst>
          </p:cNvPr>
          <p:cNvSpPr txBox="1"/>
          <p:nvPr/>
        </p:nvSpPr>
        <p:spPr>
          <a:xfrm>
            <a:off x="1236640" y="61649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단계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1E895-0302-4BD8-8711-404F43FDB0A5}"/>
              </a:ext>
            </a:extLst>
          </p:cNvPr>
          <p:cNvSpPr txBox="1"/>
          <p:nvPr/>
        </p:nvSpPr>
        <p:spPr>
          <a:xfrm>
            <a:off x="3113131" y="61649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단계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6A5119A-34EE-4BD9-81A6-ED26736A34E7}"/>
              </a:ext>
            </a:extLst>
          </p:cNvPr>
          <p:cNvSpPr/>
          <p:nvPr/>
        </p:nvSpPr>
        <p:spPr>
          <a:xfrm>
            <a:off x="2272285" y="4399356"/>
            <a:ext cx="26879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F5915-9638-44DA-98EB-BE9D105B4713}"/>
              </a:ext>
            </a:extLst>
          </p:cNvPr>
          <p:cNvSpPr txBox="1"/>
          <p:nvPr/>
        </p:nvSpPr>
        <p:spPr>
          <a:xfrm>
            <a:off x="4659119" y="3072012"/>
            <a:ext cx="18133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f(0) </a:t>
            </a:r>
            <a:r>
              <a:rPr lang="en-US" altLang="ko-KR" b="1" dirty="0"/>
              <a:t>= 0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f(1) </a:t>
            </a:r>
            <a:r>
              <a:rPr lang="en-US" altLang="ko-KR" b="1" dirty="0"/>
              <a:t>= f(0) + 1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f(2) </a:t>
            </a:r>
            <a:r>
              <a:rPr lang="en-US" altLang="ko-KR" b="1" dirty="0"/>
              <a:t>= f(1) + </a:t>
            </a:r>
            <a:r>
              <a:rPr lang="en-US" altLang="ko-KR" b="1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f(3) </a:t>
            </a:r>
            <a:r>
              <a:rPr lang="en-US" altLang="ko-KR" b="1" dirty="0"/>
              <a:t>= f(2) +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f(4) </a:t>
            </a:r>
            <a:r>
              <a:rPr lang="en-US" altLang="ko-KR" b="1" dirty="0"/>
              <a:t>= f(3) +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f(5) </a:t>
            </a:r>
            <a:r>
              <a:rPr lang="en-US" altLang="ko-KR" b="1" dirty="0"/>
              <a:t>= f(4) +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f(6) </a:t>
            </a:r>
            <a:r>
              <a:rPr lang="en-US" altLang="ko-KR" b="1" dirty="0"/>
              <a:t>= f(5) +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f(7) </a:t>
            </a:r>
            <a:r>
              <a:rPr lang="en-US" altLang="ko-KR" b="1" dirty="0"/>
              <a:t>= f(6) + </a:t>
            </a:r>
            <a:r>
              <a:rPr lang="en-US" altLang="ko-KR" b="1" dirty="0">
                <a:solidFill>
                  <a:srgbClr val="FF0000"/>
                </a:solidFill>
              </a:rPr>
              <a:t>5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f(8) </a:t>
            </a:r>
            <a:r>
              <a:rPr lang="en-US" altLang="ko-KR" b="1" dirty="0"/>
              <a:t>= f(7) +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</a:p>
          <a:p>
            <a:pPr algn="ctr"/>
            <a:r>
              <a:rPr lang="en-US" altLang="ko-KR" b="1" dirty="0"/>
              <a:t>f(9) = f(8) + </a:t>
            </a:r>
            <a:r>
              <a:rPr lang="en-US" altLang="ko-KR" b="1" dirty="0">
                <a:solidFill>
                  <a:srgbClr val="FF0000"/>
                </a:solidFill>
              </a:rPr>
              <a:t>13</a:t>
            </a:r>
          </a:p>
          <a:p>
            <a:pPr algn="ctr"/>
            <a:r>
              <a:rPr lang="en-US" altLang="ko-KR" b="1" dirty="0"/>
              <a:t>f(10) = f(9) + </a:t>
            </a:r>
            <a:r>
              <a:rPr lang="en-US" altLang="ko-KR" b="1" dirty="0">
                <a:solidFill>
                  <a:srgbClr val="FF0000"/>
                </a:solidFill>
              </a:rPr>
              <a:t>21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08F062-7311-4B56-A338-492FBAAAA50B}"/>
              </a:ext>
            </a:extLst>
          </p:cNvPr>
          <p:cNvSpPr txBox="1"/>
          <p:nvPr/>
        </p:nvSpPr>
        <p:spPr>
          <a:xfrm>
            <a:off x="5178492" y="61649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단계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932A7F9-CDC3-42EB-8C53-209751FAA6D5}"/>
              </a:ext>
            </a:extLst>
          </p:cNvPr>
          <p:cNvSpPr/>
          <p:nvPr/>
        </p:nvSpPr>
        <p:spPr>
          <a:xfrm>
            <a:off x="4398703" y="4399356"/>
            <a:ext cx="26879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32F449E-87A0-4D53-8AC4-0E8CF563C1EA}"/>
              </a:ext>
            </a:extLst>
          </p:cNvPr>
          <p:cNvSpPr/>
          <p:nvPr/>
        </p:nvSpPr>
        <p:spPr>
          <a:xfrm>
            <a:off x="6530107" y="4399356"/>
            <a:ext cx="26879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50E6F9-5CDA-4819-B4DC-F4CFF4756228}"/>
              </a:ext>
            </a:extLst>
          </p:cNvPr>
          <p:cNvSpPr txBox="1"/>
          <p:nvPr/>
        </p:nvSpPr>
        <p:spPr>
          <a:xfrm>
            <a:off x="6805273" y="3072012"/>
            <a:ext cx="191590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f(0) = 0</a:t>
            </a:r>
          </a:p>
          <a:p>
            <a:pPr algn="ctr"/>
            <a:r>
              <a:rPr lang="en-US" altLang="ko-KR" b="1" dirty="0"/>
              <a:t>f(1) = f(0) + 1</a:t>
            </a:r>
          </a:p>
          <a:p>
            <a:pPr algn="ctr"/>
            <a:r>
              <a:rPr lang="en-US" altLang="ko-KR" b="1" dirty="0"/>
              <a:t>f(2) = f(1) + </a:t>
            </a:r>
            <a:r>
              <a:rPr lang="en-US" altLang="ko-KR" b="1" dirty="0">
                <a:solidFill>
                  <a:srgbClr val="FF0000"/>
                </a:solidFill>
              </a:rPr>
              <a:t>f(0)</a:t>
            </a:r>
          </a:p>
          <a:p>
            <a:pPr algn="ctr"/>
            <a:r>
              <a:rPr lang="en-US" altLang="ko-KR" b="1" dirty="0"/>
              <a:t>f(3) = f(2) + </a:t>
            </a:r>
            <a:r>
              <a:rPr lang="en-US" altLang="ko-KR" b="1" dirty="0">
                <a:solidFill>
                  <a:srgbClr val="FF0000"/>
                </a:solidFill>
              </a:rPr>
              <a:t>f(1)</a:t>
            </a:r>
          </a:p>
          <a:p>
            <a:pPr algn="ctr"/>
            <a:r>
              <a:rPr lang="en-US" altLang="ko-KR" b="1" dirty="0"/>
              <a:t>f(4) = f(3) + </a:t>
            </a:r>
            <a:r>
              <a:rPr lang="en-US" altLang="ko-KR" b="1" dirty="0">
                <a:solidFill>
                  <a:srgbClr val="FF0000"/>
                </a:solidFill>
              </a:rPr>
              <a:t>f(2)</a:t>
            </a:r>
          </a:p>
          <a:p>
            <a:pPr algn="ctr"/>
            <a:r>
              <a:rPr lang="en-US" altLang="ko-KR" b="1" dirty="0"/>
              <a:t>f(5) = f(4) + </a:t>
            </a:r>
            <a:r>
              <a:rPr lang="en-US" altLang="ko-KR" b="1" dirty="0">
                <a:solidFill>
                  <a:srgbClr val="FF0000"/>
                </a:solidFill>
              </a:rPr>
              <a:t>f(3)</a:t>
            </a:r>
          </a:p>
          <a:p>
            <a:pPr algn="ctr"/>
            <a:r>
              <a:rPr lang="en-US" altLang="ko-KR" b="1" dirty="0"/>
              <a:t>f(6) = f(5) + </a:t>
            </a:r>
            <a:r>
              <a:rPr lang="en-US" altLang="ko-KR" b="1" dirty="0">
                <a:solidFill>
                  <a:srgbClr val="FF0000"/>
                </a:solidFill>
              </a:rPr>
              <a:t>f(4)</a:t>
            </a:r>
          </a:p>
          <a:p>
            <a:pPr algn="ctr"/>
            <a:r>
              <a:rPr lang="en-US" altLang="ko-KR" b="1" dirty="0"/>
              <a:t>f(7) = f(6) + </a:t>
            </a:r>
            <a:r>
              <a:rPr lang="en-US" altLang="ko-KR" b="1" dirty="0">
                <a:solidFill>
                  <a:srgbClr val="FF0000"/>
                </a:solidFill>
              </a:rPr>
              <a:t>f(5)</a:t>
            </a:r>
          </a:p>
          <a:p>
            <a:pPr algn="ctr"/>
            <a:r>
              <a:rPr lang="en-US" altLang="ko-KR" b="1" dirty="0"/>
              <a:t>f(8) = f(7) + </a:t>
            </a:r>
            <a:r>
              <a:rPr lang="en-US" altLang="ko-KR" b="1" dirty="0">
                <a:solidFill>
                  <a:srgbClr val="FF0000"/>
                </a:solidFill>
              </a:rPr>
              <a:t>f(6)</a:t>
            </a:r>
          </a:p>
          <a:p>
            <a:pPr algn="ctr"/>
            <a:r>
              <a:rPr lang="en-US" altLang="ko-KR" b="1" dirty="0"/>
              <a:t>f(9) = f(8) + </a:t>
            </a:r>
            <a:r>
              <a:rPr lang="en-US" altLang="ko-KR" b="1" dirty="0">
                <a:solidFill>
                  <a:srgbClr val="FF0000"/>
                </a:solidFill>
              </a:rPr>
              <a:t>f(7)</a:t>
            </a:r>
          </a:p>
          <a:p>
            <a:pPr algn="ctr"/>
            <a:r>
              <a:rPr lang="en-US" altLang="ko-KR" b="1" dirty="0"/>
              <a:t>f(10) = f(9) + </a:t>
            </a:r>
            <a:r>
              <a:rPr lang="en-US" altLang="ko-KR" b="1" dirty="0">
                <a:solidFill>
                  <a:srgbClr val="FF0000"/>
                </a:solidFill>
              </a:rPr>
              <a:t>f(8)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A20C1-20EA-4053-9C2E-108CE08E1E20}"/>
              </a:ext>
            </a:extLst>
          </p:cNvPr>
          <p:cNvSpPr txBox="1"/>
          <p:nvPr/>
        </p:nvSpPr>
        <p:spPr>
          <a:xfrm>
            <a:off x="7375941" y="61649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단계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966883C-05E5-4D01-B89B-51A2A7EFB205}"/>
              </a:ext>
            </a:extLst>
          </p:cNvPr>
          <p:cNvSpPr/>
          <p:nvPr/>
        </p:nvSpPr>
        <p:spPr>
          <a:xfrm>
            <a:off x="8727558" y="4399356"/>
            <a:ext cx="26879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14144A-9F84-4968-9504-3CC0B028500F}"/>
              </a:ext>
            </a:extLst>
          </p:cNvPr>
          <p:cNvSpPr txBox="1"/>
          <p:nvPr/>
        </p:nvSpPr>
        <p:spPr>
          <a:xfrm>
            <a:off x="9092633" y="4180007"/>
            <a:ext cx="2236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f(0) = 0</a:t>
            </a:r>
          </a:p>
          <a:p>
            <a:pPr algn="ctr"/>
            <a:r>
              <a:rPr lang="en-US" altLang="ko-KR" b="1" dirty="0"/>
              <a:t>f(1) = 1</a:t>
            </a:r>
          </a:p>
          <a:p>
            <a:pPr algn="ctr"/>
            <a:r>
              <a:rPr lang="en-US" altLang="ko-KR" b="1" dirty="0"/>
              <a:t>f(n) = f(n-1) + </a:t>
            </a:r>
            <a:r>
              <a:rPr lang="en-US" altLang="ko-KR" b="1" dirty="0">
                <a:solidFill>
                  <a:srgbClr val="FF0000"/>
                </a:solidFill>
              </a:rPr>
              <a:t>f(n-2)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96B60B-110E-46E0-BFC0-51489AEBC582}"/>
              </a:ext>
            </a:extLst>
          </p:cNvPr>
          <p:cNvSpPr txBox="1"/>
          <p:nvPr/>
        </p:nvSpPr>
        <p:spPr>
          <a:xfrm>
            <a:off x="9887720" y="508143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4D1F27-45D6-4C15-8937-7C7462D5D0D0}"/>
              </a:ext>
            </a:extLst>
          </p:cNvPr>
          <p:cNvSpPr/>
          <p:nvPr/>
        </p:nvSpPr>
        <p:spPr>
          <a:xfrm>
            <a:off x="4705303" y="2517014"/>
            <a:ext cx="2141504" cy="4846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예</a:t>
            </a:r>
            <a:r>
              <a:rPr lang="en-US" altLang="ko-KR" b="1" dirty="0"/>
              <a:t>:</a:t>
            </a:r>
            <a:r>
              <a:rPr lang="ko-KR" altLang="en-US" b="1" dirty="0"/>
              <a:t>피보나치 수열</a:t>
            </a:r>
          </a:p>
        </p:txBody>
      </p:sp>
    </p:spTree>
    <p:extLst>
      <p:ext uri="{BB962C8B-B14F-4D97-AF65-F5344CB8AC3E}">
        <p14:creationId xmlns:p14="http://schemas.microsoft.com/office/powerpoint/2010/main" val="357567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7E712-A1E3-4857-853D-6EBC7BFE5A00}"/>
              </a:ext>
            </a:extLst>
          </p:cNvPr>
          <p:cNvSpPr txBox="1"/>
          <p:nvPr/>
        </p:nvSpPr>
        <p:spPr>
          <a:xfrm>
            <a:off x="4407076" y="50496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재귀함수로 만들 경우 생각하기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0CDCF-CBA0-4547-ADAD-B99183C45DC9}"/>
              </a:ext>
            </a:extLst>
          </p:cNvPr>
          <p:cNvSpPr txBox="1"/>
          <p:nvPr/>
        </p:nvSpPr>
        <p:spPr>
          <a:xfrm>
            <a:off x="3894123" y="1037230"/>
            <a:ext cx="417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단계 </a:t>
            </a:r>
            <a:r>
              <a:rPr lang="en-US" altLang="ko-KR" b="1" dirty="0"/>
              <a:t>: n</a:t>
            </a:r>
            <a:r>
              <a:rPr lang="ko-KR" altLang="en-US" b="1" dirty="0"/>
              <a:t>을 함수에 넣어서 </a:t>
            </a:r>
            <a:r>
              <a:rPr lang="en-US" altLang="ko-KR" b="1" dirty="0"/>
              <a:t>10</a:t>
            </a:r>
            <a:r>
              <a:rPr lang="ko-KR" altLang="en-US" b="1" dirty="0"/>
              <a:t>까지 작성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C8901-30F7-48A3-9577-B74B29F05A17}"/>
              </a:ext>
            </a:extLst>
          </p:cNvPr>
          <p:cNvSpPr txBox="1"/>
          <p:nvPr/>
        </p:nvSpPr>
        <p:spPr>
          <a:xfrm>
            <a:off x="3451694" y="1442113"/>
            <a:ext cx="505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결과 값을 전에 있는 식을 대입해서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A9B70-BA6B-4A27-8E89-D78A74C51DFC}"/>
              </a:ext>
            </a:extLst>
          </p:cNvPr>
          <p:cNvSpPr txBox="1"/>
          <p:nvPr/>
        </p:nvSpPr>
        <p:spPr>
          <a:xfrm>
            <a:off x="4503268" y="1846996"/>
            <a:ext cx="295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3</a:t>
            </a:r>
            <a:r>
              <a:rPr lang="ko-KR" altLang="en-US" b="1" dirty="0"/>
              <a:t>단계 </a:t>
            </a:r>
            <a:r>
              <a:rPr lang="en-US" altLang="ko-KR" b="1" dirty="0"/>
              <a:t>: </a:t>
            </a:r>
            <a:r>
              <a:rPr lang="ko-KR" altLang="en-US" b="1" dirty="0"/>
              <a:t>절대적인 규칙 찾기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5C927-1EDB-479D-92A5-7E359C75E32C}"/>
              </a:ext>
            </a:extLst>
          </p:cNvPr>
          <p:cNvSpPr txBox="1"/>
          <p:nvPr/>
        </p:nvSpPr>
        <p:spPr>
          <a:xfrm>
            <a:off x="1908015" y="3072012"/>
            <a:ext cx="11913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f(0) = 0</a:t>
            </a:r>
          </a:p>
          <a:p>
            <a:pPr algn="ctr"/>
            <a:r>
              <a:rPr lang="en-US" altLang="ko-KR" b="1" dirty="0"/>
              <a:t>f(1) = 1</a:t>
            </a:r>
          </a:p>
          <a:p>
            <a:pPr algn="ctr"/>
            <a:r>
              <a:rPr lang="en-US" altLang="ko-KR" b="1" dirty="0"/>
              <a:t>f(2) = 3</a:t>
            </a:r>
          </a:p>
          <a:p>
            <a:pPr algn="ctr"/>
            <a:r>
              <a:rPr lang="en-US" altLang="ko-KR" b="1" dirty="0"/>
              <a:t>f(3) = 6</a:t>
            </a:r>
          </a:p>
          <a:p>
            <a:pPr algn="ctr"/>
            <a:r>
              <a:rPr lang="en-US" altLang="ko-KR" b="1" dirty="0"/>
              <a:t>f(4) = 10</a:t>
            </a:r>
          </a:p>
          <a:p>
            <a:pPr algn="ctr"/>
            <a:r>
              <a:rPr lang="en-US" altLang="ko-KR" b="1" dirty="0"/>
              <a:t>f(5) = 15</a:t>
            </a:r>
          </a:p>
          <a:p>
            <a:pPr algn="ctr"/>
            <a:r>
              <a:rPr lang="en-US" altLang="ko-KR" b="1" dirty="0"/>
              <a:t>f(6) = 21</a:t>
            </a:r>
          </a:p>
          <a:p>
            <a:pPr algn="ctr"/>
            <a:r>
              <a:rPr lang="en-US" altLang="ko-KR" b="1" dirty="0"/>
              <a:t>f(7) = 28</a:t>
            </a:r>
          </a:p>
          <a:p>
            <a:pPr algn="ctr"/>
            <a:r>
              <a:rPr lang="en-US" altLang="ko-KR" b="1" dirty="0"/>
              <a:t>f(8) = 36</a:t>
            </a:r>
          </a:p>
          <a:p>
            <a:pPr algn="ctr"/>
            <a:r>
              <a:rPr lang="en-US" altLang="ko-KR" b="1" dirty="0"/>
              <a:t>f(9) = 45</a:t>
            </a:r>
          </a:p>
          <a:p>
            <a:pPr algn="ctr"/>
            <a:r>
              <a:rPr lang="en-US" altLang="ko-KR" b="1" dirty="0"/>
              <a:t>f(10) = 55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9E7C3-6CD4-43F0-A32F-07BD6EFEEF35}"/>
              </a:ext>
            </a:extLst>
          </p:cNvPr>
          <p:cNvSpPr txBox="1"/>
          <p:nvPr/>
        </p:nvSpPr>
        <p:spPr>
          <a:xfrm>
            <a:off x="3473524" y="3072012"/>
            <a:ext cx="18133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f(0) = 0</a:t>
            </a:r>
          </a:p>
          <a:p>
            <a:pPr algn="ctr"/>
            <a:r>
              <a:rPr lang="en-US" altLang="ko-KR" b="1" dirty="0"/>
              <a:t>f(1) = f(0) + 1</a:t>
            </a:r>
          </a:p>
          <a:p>
            <a:pPr algn="ctr"/>
            <a:r>
              <a:rPr lang="en-US" altLang="ko-KR" b="1" dirty="0"/>
              <a:t>f(2) = f(1) + 2</a:t>
            </a:r>
          </a:p>
          <a:p>
            <a:pPr algn="ctr"/>
            <a:r>
              <a:rPr lang="en-US" altLang="ko-KR" b="1" dirty="0"/>
              <a:t>f(3) = f(2) + 3</a:t>
            </a:r>
          </a:p>
          <a:p>
            <a:pPr algn="ctr"/>
            <a:r>
              <a:rPr lang="en-US" altLang="ko-KR" b="1" dirty="0"/>
              <a:t>f(4) = f(3) + 4</a:t>
            </a:r>
          </a:p>
          <a:p>
            <a:pPr algn="ctr"/>
            <a:r>
              <a:rPr lang="en-US" altLang="ko-KR" b="1" dirty="0"/>
              <a:t>f(5) = f(4) + 5</a:t>
            </a:r>
          </a:p>
          <a:p>
            <a:pPr algn="ctr"/>
            <a:r>
              <a:rPr lang="en-US" altLang="ko-KR" b="1" dirty="0"/>
              <a:t>f(6) = f(5) + 6</a:t>
            </a:r>
          </a:p>
          <a:p>
            <a:pPr algn="ctr"/>
            <a:r>
              <a:rPr lang="en-US" altLang="ko-KR" b="1" dirty="0"/>
              <a:t>f(7) = f(6) + 7</a:t>
            </a:r>
          </a:p>
          <a:p>
            <a:pPr algn="ctr"/>
            <a:r>
              <a:rPr lang="en-US" altLang="ko-KR" b="1" dirty="0"/>
              <a:t>f(8) = f(7) + 8</a:t>
            </a:r>
          </a:p>
          <a:p>
            <a:pPr algn="ctr"/>
            <a:r>
              <a:rPr lang="en-US" altLang="ko-KR" b="1" dirty="0"/>
              <a:t>f(9) = f(8) + 9</a:t>
            </a:r>
          </a:p>
          <a:p>
            <a:pPr algn="ctr"/>
            <a:r>
              <a:rPr lang="en-US" altLang="ko-KR" b="1" dirty="0"/>
              <a:t>f(10) = f(9) + 10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823CF7-14D5-4BBA-8513-CA0FCF456B87}"/>
              </a:ext>
            </a:extLst>
          </p:cNvPr>
          <p:cNvSpPr txBox="1"/>
          <p:nvPr/>
        </p:nvSpPr>
        <p:spPr>
          <a:xfrm>
            <a:off x="2116406" y="61649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단계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1E895-0302-4BD8-8711-404F43FDB0A5}"/>
              </a:ext>
            </a:extLst>
          </p:cNvPr>
          <p:cNvSpPr txBox="1"/>
          <p:nvPr/>
        </p:nvSpPr>
        <p:spPr>
          <a:xfrm>
            <a:off x="3992897" y="61649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단계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6A5119A-34EE-4BD9-81A6-ED26736A34E7}"/>
              </a:ext>
            </a:extLst>
          </p:cNvPr>
          <p:cNvSpPr/>
          <p:nvPr/>
        </p:nvSpPr>
        <p:spPr>
          <a:xfrm>
            <a:off x="3152051" y="4399356"/>
            <a:ext cx="26879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1932A7F9-CDC3-42EB-8C53-209751FAA6D5}"/>
              </a:ext>
            </a:extLst>
          </p:cNvPr>
          <p:cNvSpPr/>
          <p:nvPr/>
        </p:nvSpPr>
        <p:spPr>
          <a:xfrm>
            <a:off x="5278469" y="4399356"/>
            <a:ext cx="26879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A20C1-20EA-4053-9C2E-108CE08E1E20}"/>
              </a:ext>
            </a:extLst>
          </p:cNvPr>
          <p:cNvSpPr txBox="1"/>
          <p:nvPr/>
        </p:nvSpPr>
        <p:spPr>
          <a:xfrm>
            <a:off x="6051915" y="61649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단계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966883C-05E5-4D01-B89B-51A2A7EFB205}"/>
              </a:ext>
            </a:extLst>
          </p:cNvPr>
          <p:cNvSpPr/>
          <p:nvPr/>
        </p:nvSpPr>
        <p:spPr>
          <a:xfrm>
            <a:off x="7345860" y="4399356"/>
            <a:ext cx="268790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14144A-9F84-4968-9504-3CC0B028500F}"/>
              </a:ext>
            </a:extLst>
          </p:cNvPr>
          <p:cNvSpPr txBox="1"/>
          <p:nvPr/>
        </p:nvSpPr>
        <p:spPr>
          <a:xfrm>
            <a:off x="7928943" y="4180007"/>
            <a:ext cx="180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f(0) = 0</a:t>
            </a:r>
          </a:p>
          <a:p>
            <a:pPr algn="ctr"/>
            <a:r>
              <a:rPr lang="en-US" altLang="ko-KR" b="1" dirty="0"/>
              <a:t>f(n) = f(n-1) + n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96B60B-110E-46E0-BFC0-51489AEBC582}"/>
              </a:ext>
            </a:extLst>
          </p:cNvPr>
          <p:cNvSpPr txBox="1"/>
          <p:nvPr/>
        </p:nvSpPr>
        <p:spPr>
          <a:xfrm>
            <a:off x="8506024" y="4883988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결론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4D1F27-45D6-4C15-8937-7C7462D5D0D0}"/>
              </a:ext>
            </a:extLst>
          </p:cNvPr>
          <p:cNvSpPr/>
          <p:nvPr/>
        </p:nvSpPr>
        <p:spPr>
          <a:xfrm>
            <a:off x="4705302" y="2517014"/>
            <a:ext cx="2550757" cy="4846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예</a:t>
            </a:r>
            <a:r>
              <a:rPr lang="en-US" altLang="ko-KR" b="1" dirty="0"/>
              <a:t>:1</a:t>
            </a:r>
            <a:r>
              <a:rPr lang="ko-KR" altLang="en-US" b="1" dirty="0"/>
              <a:t>부터 </a:t>
            </a:r>
            <a:r>
              <a:rPr lang="en-US" altLang="ko-KR" b="1" dirty="0"/>
              <a:t>n</a:t>
            </a:r>
            <a:r>
              <a:rPr lang="ko-KR" altLang="en-US" b="1" dirty="0"/>
              <a:t>까지의 합계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02F045-F91D-49F3-8AB3-631C45F68786}"/>
              </a:ext>
            </a:extLst>
          </p:cNvPr>
          <p:cNvSpPr txBox="1"/>
          <p:nvPr/>
        </p:nvSpPr>
        <p:spPr>
          <a:xfrm>
            <a:off x="5532542" y="3072012"/>
            <a:ext cx="181331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f(0) = 0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en-US" altLang="ko-KR" b="1" dirty="0"/>
              <a:t>) = f(0) + 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en-US" altLang="ko-KR" b="1" dirty="0"/>
              <a:t>) = f(1) +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en-US" altLang="ko-KR" b="1" dirty="0"/>
              <a:t>) = f(2) + </a:t>
            </a:r>
            <a:r>
              <a:rPr lang="en-US" altLang="ko-KR" b="1" dirty="0">
                <a:solidFill>
                  <a:srgbClr val="FF0000"/>
                </a:solidFill>
              </a:rPr>
              <a:t>3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en-US" altLang="ko-KR" b="1" dirty="0"/>
              <a:t>) = f(3) + 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5</a:t>
            </a:r>
            <a:r>
              <a:rPr lang="en-US" altLang="ko-KR" b="1" dirty="0"/>
              <a:t>) = f(4) + </a:t>
            </a:r>
            <a:r>
              <a:rPr lang="en-US" altLang="ko-KR" b="1" dirty="0">
                <a:solidFill>
                  <a:srgbClr val="FF0000"/>
                </a:solidFill>
              </a:rPr>
              <a:t>5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6</a:t>
            </a:r>
            <a:r>
              <a:rPr lang="en-US" altLang="ko-KR" b="1" dirty="0"/>
              <a:t>) = f(5) + </a:t>
            </a:r>
            <a:r>
              <a:rPr lang="en-US" altLang="ko-KR" b="1" dirty="0">
                <a:solidFill>
                  <a:srgbClr val="FF0000"/>
                </a:solidFill>
              </a:rPr>
              <a:t>6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7</a:t>
            </a:r>
            <a:r>
              <a:rPr lang="en-US" altLang="ko-KR" b="1" dirty="0"/>
              <a:t>) = f(6) + </a:t>
            </a:r>
            <a:r>
              <a:rPr lang="en-US" altLang="ko-KR" b="1" dirty="0">
                <a:solidFill>
                  <a:srgbClr val="FF0000"/>
                </a:solidFill>
              </a:rPr>
              <a:t>7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  <a:r>
              <a:rPr lang="en-US" altLang="ko-KR" b="1" dirty="0"/>
              <a:t>) = f(7) + </a:t>
            </a:r>
            <a:r>
              <a:rPr lang="en-US" altLang="ko-KR" b="1" dirty="0">
                <a:solidFill>
                  <a:srgbClr val="FF0000"/>
                </a:solidFill>
              </a:rPr>
              <a:t>8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9</a:t>
            </a:r>
            <a:r>
              <a:rPr lang="en-US" altLang="ko-KR" b="1" dirty="0"/>
              <a:t>) = f(8) + </a:t>
            </a:r>
            <a:r>
              <a:rPr lang="en-US" altLang="ko-KR" b="1" dirty="0">
                <a:solidFill>
                  <a:srgbClr val="FF0000"/>
                </a:solidFill>
              </a:rPr>
              <a:t>9</a:t>
            </a:r>
          </a:p>
          <a:p>
            <a:pPr algn="ctr"/>
            <a:r>
              <a:rPr lang="en-US" altLang="ko-KR" b="1" dirty="0"/>
              <a:t>f(</a:t>
            </a:r>
            <a:r>
              <a:rPr lang="en-US" altLang="ko-KR" b="1" dirty="0">
                <a:solidFill>
                  <a:srgbClr val="FF0000"/>
                </a:solidFill>
              </a:rPr>
              <a:t>10</a:t>
            </a:r>
            <a:r>
              <a:rPr lang="en-US" altLang="ko-KR" b="1" dirty="0"/>
              <a:t>) = f(9) + </a:t>
            </a:r>
            <a:r>
              <a:rPr lang="en-US" altLang="ko-KR" b="1" dirty="0">
                <a:solidFill>
                  <a:srgbClr val="FF0000"/>
                </a:solidFill>
              </a:rPr>
              <a:t>10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2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벤치, 실내, 천장이(가) 표시된 사진&#10;&#10;자동 생성된 설명">
            <a:extLst>
              <a:ext uri="{FF2B5EF4-FFF2-40B4-BE49-F238E27FC236}">
                <a16:creationId xmlns:a16="http://schemas.microsoft.com/office/drawing/2014/main" id="{D3190EEB-BC58-4B30-984B-0DE9DF492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4" b="124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D4C55E0-AEBD-4CCA-8F6B-77110CED3830}"/>
              </a:ext>
            </a:extLst>
          </p:cNvPr>
          <p:cNvGrpSpPr/>
          <p:nvPr/>
        </p:nvGrpSpPr>
        <p:grpSpPr>
          <a:xfrm>
            <a:off x="0" y="985520"/>
            <a:ext cx="6096000" cy="2001520"/>
            <a:chOff x="0" y="985520"/>
            <a:chExt cx="6096000" cy="2001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5C4D9EE-68F5-4CDA-92BB-CDABBA258AAD}"/>
                </a:ext>
              </a:extLst>
            </p:cNvPr>
            <p:cNvSpPr/>
            <p:nvPr/>
          </p:nvSpPr>
          <p:spPr>
            <a:xfrm>
              <a:off x="0" y="985520"/>
              <a:ext cx="6096000" cy="2001520"/>
            </a:xfrm>
            <a:prstGeom prst="rect">
              <a:avLst/>
            </a:prstGeom>
            <a:solidFill>
              <a:srgbClr val="F8D0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2BEC5D-0D1F-4DC7-8ABB-355112FA7DB3}"/>
                </a:ext>
              </a:extLst>
            </p:cNvPr>
            <p:cNvSpPr txBox="1"/>
            <p:nvPr/>
          </p:nvSpPr>
          <p:spPr>
            <a:xfrm>
              <a:off x="335280" y="1864360"/>
              <a:ext cx="53254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함수에서 재귀호출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AFB07D-F3EE-4C69-8360-99FE22ADDE34}"/>
                </a:ext>
              </a:extLst>
            </p:cNvPr>
            <p:cNvSpPr txBox="1"/>
            <p:nvPr/>
          </p:nvSpPr>
          <p:spPr>
            <a:xfrm>
              <a:off x="335280" y="1186934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F8A23A-241E-4FD0-8A08-F6D29F34E427}"/>
                </a:ext>
              </a:extLst>
            </p:cNvPr>
            <p:cNvSpPr txBox="1"/>
            <p:nvPr/>
          </p:nvSpPr>
          <p:spPr>
            <a:xfrm>
              <a:off x="335280" y="1502053"/>
              <a:ext cx="1518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재귀함수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96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재귀호출 사용하기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F2A95F-03B5-41A1-B16D-91901C32F023}"/>
              </a:ext>
            </a:extLst>
          </p:cNvPr>
          <p:cNvSpPr/>
          <p:nvPr/>
        </p:nvSpPr>
        <p:spPr>
          <a:xfrm>
            <a:off x="3669029" y="2395470"/>
            <a:ext cx="5878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함수 안에서 함수 자기자신을 호출하는 방식을 재귀호출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B3E98B-4D09-4E62-9C33-4746184401FE}"/>
              </a:ext>
            </a:extLst>
          </p:cNvPr>
          <p:cNvSpPr/>
          <p:nvPr/>
        </p:nvSpPr>
        <p:spPr>
          <a:xfrm>
            <a:off x="5592633" y="181830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b="1" dirty="0"/>
              <a:t>재귀호출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003A90-AEAF-45CE-9A18-4F69D23C547B}"/>
              </a:ext>
            </a:extLst>
          </p:cNvPr>
          <p:cNvSpPr/>
          <p:nvPr/>
        </p:nvSpPr>
        <p:spPr>
          <a:xfrm>
            <a:off x="2848843" y="2857135"/>
            <a:ext cx="7518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일반적인 상황에서는 잘 사용하지 않지만 알고리즘을 만들 때 매우 유용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A63316-1F7C-47E5-BB30-571D6F07D94C}"/>
              </a:ext>
            </a:extLst>
          </p:cNvPr>
          <p:cNvSpPr/>
          <p:nvPr/>
        </p:nvSpPr>
        <p:spPr>
          <a:xfrm>
            <a:off x="5314032" y="3844104"/>
            <a:ext cx="259762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1" dirty="0" err="1"/>
              <a:t>def</a:t>
            </a:r>
            <a:r>
              <a:rPr lang="ko-KR" altLang="en-US" b="1" dirty="0"/>
              <a:t> </a:t>
            </a:r>
            <a:r>
              <a:rPr lang="ko-KR" altLang="en-US" b="1" dirty="0" err="1"/>
              <a:t>hello</a:t>
            </a:r>
            <a:r>
              <a:rPr lang="ko-KR" altLang="en-US" b="1" dirty="0"/>
              <a:t>():</a:t>
            </a:r>
          </a:p>
          <a:p>
            <a:r>
              <a:rPr lang="ko-KR" altLang="en-US" b="1" dirty="0"/>
              <a:t>    </a:t>
            </a:r>
            <a:r>
              <a:rPr lang="ko-KR" altLang="en-US" b="1" dirty="0" err="1"/>
              <a:t>print</a:t>
            </a:r>
            <a:r>
              <a:rPr lang="ko-KR" altLang="en-US" b="1" dirty="0"/>
              <a:t>('</a:t>
            </a:r>
            <a:r>
              <a:rPr lang="ko-KR" altLang="en-US" b="1" dirty="0" err="1"/>
              <a:t>Hello</a:t>
            </a:r>
            <a:r>
              <a:rPr lang="ko-KR" altLang="en-US" b="1" dirty="0"/>
              <a:t>, </a:t>
            </a:r>
            <a:r>
              <a:rPr lang="ko-KR" altLang="en-US" b="1" dirty="0" err="1"/>
              <a:t>world</a:t>
            </a:r>
            <a:r>
              <a:rPr lang="ko-KR" altLang="en-US" b="1" dirty="0"/>
              <a:t>!')</a:t>
            </a:r>
          </a:p>
          <a:p>
            <a:r>
              <a:rPr lang="ko-KR" altLang="en-US" b="1" dirty="0"/>
              <a:t>    </a:t>
            </a:r>
            <a:r>
              <a:rPr lang="ko-KR" altLang="en-US" b="1" dirty="0" err="1"/>
              <a:t>hello</a:t>
            </a:r>
            <a:r>
              <a:rPr lang="ko-KR" altLang="en-US" b="1" dirty="0"/>
              <a:t>()</a:t>
            </a:r>
          </a:p>
          <a:p>
            <a:r>
              <a:rPr lang="ko-KR" altLang="en-US" b="1" dirty="0"/>
              <a:t> </a:t>
            </a:r>
          </a:p>
          <a:p>
            <a:r>
              <a:rPr lang="ko-KR" altLang="en-US" b="1" dirty="0" err="1"/>
              <a:t>hello</a:t>
            </a:r>
            <a:r>
              <a:rPr lang="ko-KR" altLang="en-US" b="1" dirty="0"/>
              <a:t>()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94F302-3CD9-4428-B85F-10AF1CE404B7}"/>
              </a:ext>
            </a:extLst>
          </p:cNvPr>
          <p:cNvSpPr/>
          <p:nvPr/>
        </p:nvSpPr>
        <p:spPr>
          <a:xfrm>
            <a:off x="4455843" y="5321432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/>
              <a:t>hello</a:t>
            </a:r>
            <a:r>
              <a:rPr lang="ko-KR" altLang="en-US" dirty="0"/>
              <a:t> 함수 안에서 다시 </a:t>
            </a:r>
            <a:r>
              <a:rPr lang="ko-KR" altLang="en-US" dirty="0" err="1"/>
              <a:t>hello</a:t>
            </a:r>
            <a:r>
              <a:rPr lang="ko-KR" altLang="en-US" dirty="0"/>
              <a:t> 함수를 호출</a:t>
            </a:r>
          </a:p>
        </p:txBody>
      </p:sp>
    </p:spTree>
    <p:extLst>
      <p:ext uri="{BB962C8B-B14F-4D97-AF65-F5344CB8AC3E}">
        <p14:creationId xmlns:p14="http://schemas.microsoft.com/office/powerpoint/2010/main" val="238170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재귀호출 사용하기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4" name="그림 313">
            <a:extLst>
              <a:ext uri="{FF2B5EF4-FFF2-40B4-BE49-F238E27FC236}">
                <a16:creationId xmlns:a16="http://schemas.microsoft.com/office/drawing/2014/main" id="{7E5DC28D-84B0-41E8-A3AB-D78875AB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44" y="1114372"/>
            <a:ext cx="5695992" cy="45291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5CFB4F-4719-4E1F-B1E9-368A9FD27580}"/>
              </a:ext>
            </a:extLst>
          </p:cNvPr>
          <p:cNvSpPr/>
          <p:nvPr/>
        </p:nvSpPr>
        <p:spPr>
          <a:xfrm>
            <a:off x="1360227" y="6357776"/>
            <a:ext cx="9471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파이썬에서는</a:t>
            </a:r>
            <a:r>
              <a:rPr lang="ko-KR" altLang="en-US" dirty="0"/>
              <a:t> </a:t>
            </a:r>
            <a:r>
              <a:rPr lang="ko-KR" altLang="en-US" b="1" dirty="0"/>
              <a:t>최대 재귀 깊이(</a:t>
            </a:r>
            <a:r>
              <a:rPr lang="ko-KR" altLang="en-US" b="1" dirty="0" err="1"/>
              <a:t>maximum</a:t>
            </a:r>
            <a:r>
              <a:rPr lang="ko-KR" altLang="en-US" b="1" dirty="0"/>
              <a:t> </a:t>
            </a:r>
            <a:r>
              <a:rPr lang="ko-KR" altLang="en-US" b="1" dirty="0" err="1"/>
              <a:t>recursion</a:t>
            </a:r>
            <a:r>
              <a:rPr lang="ko-KR" altLang="en-US" b="1" dirty="0"/>
              <a:t> </a:t>
            </a:r>
            <a:r>
              <a:rPr lang="ko-KR" altLang="en-US" b="1" dirty="0" err="1"/>
              <a:t>depth</a:t>
            </a:r>
            <a:r>
              <a:rPr lang="ko-KR" altLang="en-US" b="1" dirty="0"/>
              <a:t>)가 1,000</a:t>
            </a:r>
            <a:r>
              <a:rPr lang="ko-KR" altLang="en-US" dirty="0"/>
              <a:t>으로 정해져 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F4370-F33F-4D10-B187-F8B40B8C807A}"/>
              </a:ext>
            </a:extLst>
          </p:cNvPr>
          <p:cNvSpPr/>
          <p:nvPr/>
        </p:nvSpPr>
        <p:spPr>
          <a:xfrm>
            <a:off x="3048000" y="57114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에러가 발생</a:t>
            </a:r>
          </a:p>
          <a:p>
            <a:pPr algn="ctr"/>
            <a:r>
              <a:rPr lang="ko-KR" altLang="en-US" dirty="0"/>
              <a:t>최대 재귀 깊이를 초과하면 </a:t>
            </a:r>
            <a:r>
              <a:rPr lang="ko-KR" altLang="en-US" b="1" dirty="0" err="1"/>
              <a:t>RecursionError</a:t>
            </a:r>
            <a:r>
              <a:rPr lang="ko-KR" altLang="en-US" dirty="0" err="1"/>
              <a:t>가</a:t>
            </a:r>
            <a:r>
              <a:rPr lang="ko-KR" altLang="en-US" dirty="0"/>
              <a:t> 발생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A3DEB1-595F-4DB8-BED3-C4B453A63714}"/>
              </a:ext>
            </a:extLst>
          </p:cNvPr>
          <p:cNvSpPr/>
          <p:nvPr/>
        </p:nvSpPr>
        <p:spPr>
          <a:xfrm>
            <a:off x="9144000" y="5003104"/>
            <a:ext cx="29206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/>
              <a:t>만약 최대 재귀 깊이를 늘리려면 </a:t>
            </a:r>
            <a:r>
              <a:rPr lang="ko-KR" altLang="en-US" sz="1100" b="1" dirty="0" err="1"/>
              <a:t>sys</a:t>
            </a:r>
            <a:r>
              <a:rPr lang="ko-KR" altLang="en-US" sz="1100" b="1" dirty="0"/>
              <a:t> 모듈의 </a:t>
            </a:r>
            <a:r>
              <a:rPr lang="ko-KR" altLang="en-US" sz="1100" b="1" dirty="0" err="1"/>
              <a:t>setrecursionlimit</a:t>
            </a:r>
            <a:r>
              <a:rPr lang="ko-KR" altLang="en-US" sz="1100" b="1" dirty="0"/>
              <a:t> 함수를 사용하면 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5E3016-5E75-4644-B859-0DE02088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936" y="5433991"/>
            <a:ext cx="1452573" cy="2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3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재귀호출 사용하기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B6E4CB-159D-40AE-924D-2E08FB4AD188}"/>
              </a:ext>
            </a:extLst>
          </p:cNvPr>
          <p:cNvSpPr/>
          <p:nvPr/>
        </p:nvSpPr>
        <p:spPr>
          <a:xfrm>
            <a:off x="1705970" y="1348533"/>
            <a:ext cx="8780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재귀호출을 사용하려면 반드시 다음과 같이 종료 조건을 만들어주어야 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DB057F-4AEB-4671-AF1F-D77400D45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182" y="1972109"/>
            <a:ext cx="8995636" cy="43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5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재귀호출을 사용하여 </a:t>
            </a:r>
            <a:r>
              <a:rPr lang="ko-KR" altLang="en-US" sz="3600" b="1" dirty="0" err="1"/>
              <a:t>팩토리얼을</a:t>
            </a:r>
            <a:r>
              <a:rPr lang="ko-KR" altLang="en-US" sz="3600" b="1" dirty="0"/>
              <a:t> 구현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FCBD00-A126-4550-94C2-136313CEEE51}"/>
              </a:ext>
            </a:extLst>
          </p:cNvPr>
          <p:cNvSpPr/>
          <p:nvPr/>
        </p:nvSpPr>
        <p:spPr>
          <a:xfrm>
            <a:off x="3048000" y="1108671"/>
            <a:ext cx="6096000" cy="12870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 </a:t>
            </a:r>
            <a:r>
              <a:rPr lang="ko-KR" altLang="en-US" b="1" dirty="0" err="1"/>
              <a:t>팩토리얼은</a:t>
            </a:r>
            <a:r>
              <a:rPr lang="ko-KR" altLang="en-US" b="1" dirty="0"/>
              <a:t> 1부터 </a:t>
            </a:r>
            <a:r>
              <a:rPr lang="ko-KR" altLang="en-US" b="1" dirty="0" err="1"/>
              <a:t>n까지</a:t>
            </a:r>
            <a:r>
              <a:rPr lang="ko-KR" altLang="en-US" b="1" dirty="0"/>
              <a:t> 양의 정수를 차례대로 곱한 값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!(느낌표) 기호로 표기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5!은 5 * 4 * 3 * 2 * 1이며 결과는 120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B79E9-8FAD-4236-8C95-A3BEF34C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07" y="2926690"/>
            <a:ext cx="10429386" cy="31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7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재귀호출을 사용하여 </a:t>
            </a:r>
            <a:r>
              <a:rPr lang="ko-KR" altLang="en-US" sz="3600" b="1" dirty="0" err="1"/>
              <a:t>팩토리얼을</a:t>
            </a:r>
            <a:r>
              <a:rPr lang="ko-KR" altLang="en-US" sz="3600" b="1" dirty="0"/>
              <a:t> 구현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dojang.io/pluginfile.php/13847/mod_page/content/2/031003.png">
            <a:extLst>
              <a:ext uri="{FF2B5EF4-FFF2-40B4-BE49-F238E27FC236}">
                <a16:creationId xmlns:a16="http://schemas.microsoft.com/office/drawing/2014/main" id="{EA25C205-6A9C-4543-900B-44EC8F1F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2" y="1931158"/>
            <a:ext cx="5049672" cy="37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ojang.io/pluginfile.php/13847/mod_page/content/2/031004.png">
            <a:extLst>
              <a:ext uri="{FF2B5EF4-FFF2-40B4-BE49-F238E27FC236}">
                <a16:creationId xmlns:a16="http://schemas.microsoft.com/office/drawing/2014/main" id="{7F98DDBC-39CA-417C-8A3A-3907648D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20" y="1931158"/>
            <a:ext cx="4967786" cy="372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29074F4-95DF-429D-A348-C14AAE34AE95}"/>
              </a:ext>
            </a:extLst>
          </p:cNvPr>
          <p:cNvSpPr/>
          <p:nvPr/>
        </p:nvSpPr>
        <p:spPr>
          <a:xfrm>
            <a:off x="5936775" y="3309446"/>
            <a:ext cx="473123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4C2F6-256C-4169-85C0-29B44C619DE6}"/>
              </a:ext>
            </a:extLst>
          </p:cNvPr>
          <p:cNvSpPr txBox="1"/>
          <p:nvPr/>
        </p:nvSpPr>
        <p:spPr>
          <a:xfrm>
            <a:off x="7870862" y="1796955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이제 </a:t>
            </a:r>
            <a:r>
              <a:rPr lang="en-US" altLang="ko-KR" b="1" dirty="0"/>
              <a:t>return</a:t>
            </a:r>
            <a:r>
              <a:rPr lang="ko-KR" altLang="en-US" b="1" dirty="0"/>
              <a:t>을 하기 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9BF77-736C-42D9-AD01-55DEF0E72FC3}"/>
              </a:ext>
            </a:extLst>
          </p:cNvPr>
          <p:cNvSpPr txBox="1"/>
          <p:nvPr/>
        </p:nvSpPr>
        <p:spPr>
          <a:xfrm>
            <a:off x="553162" y="1796955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함수 안으로 들어가는 것 뿐</a:t>
            </a:r>
            <a:r>
              <a:rPr lang="en-US" altLang="ko-KR" b="1" dirty="0"/>
              <a:t>! return</a:t>
            </a:r>
            <a:r>
              <a:rPr lang="ko-KR" altLang="en-US" b="1" dirty="0"/>
              <a:t>은 안하고 있다</a:t>
            </a:r>
          </a:p>
        </p:txBody>
      </p:sp>
    </p:spTree>
    <p:extLst>
      <p:ext uri="{BB962C8B-B14F-4D97-AF65-F5344CB8AC3E}">
        <p14:creationId xmlns:p14="http://schemas.microsoft.com/office/powerpoint/2010/main" val="86475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재귀호출로 회문 판별하기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567AEA-31BB-4A19-A9AB-C6DDDD24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90" y="1198881"/>
            <a:ext cx="5413614" cy="524317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637C7B2-CAEC-45BF-98B5-9FE0D70C1395}"/>
              </a:ext>
            </a:extLst>
          </p:cNvPr>
          <p:cNvCxnSpPr/>
          <p:nvPr/>
        </p:nvCxnSpPr>
        <p:spPr>
          <a:xfrm>
            <a:off x="5117910" y="3307307"/>
            <a:ext cx="22245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3DF23A-9C88-44CE-B4DB-48735CF8BA5B}"/>
              </a:ext>
            </a:extLst>
          </p:cNvPr>
          <p:cNvSpPr txBox="1"/>
          <p:nvPr/>
        </p:nvSpPr>
        <p:spPr>
          <a:xfrm>
            <a:off x="7265158" y="3129887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word[</a:t>
            </a:r>
            <a:r>
              <a:rPr lang="ko-KR" altLang="en-US" b="1" dirty="0"/>
              <a:t>인덱스</a:t>
            </a:r>
            <a:r>
              <a:rPr lang="en-US" altLang="ko-KR" b="1" dirty="0"/>
              <a:t>1</a:t>
            </a:r>
            <a:r>
              <a:rPr lang="ko-KR" altLang="en-US" b="1" dirty="0"/>
              <a:t>이상</a:t>
            </a:r>
            <a:r>
              <a:rPr lang="en-US" altLang="ko-KR" b="1" dirty="0"/>
              <a:t>:-1(4)</a:t>
            </a:r>
            <a:r>
              <a:rPr lang="ko-KR" altLang="en-US" b="1" dirty="0"/>
              <a:t>미만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243CDF-159D-4E76-AAE6-E99D651D6323}"/>
              </a:ext>
            </a:extLst>
          </p:cNvPr>
          <p:cNvSpPr/>
          <p:nvPr/>
        </p:nvSpPr>
        <p:spPr>
          <a:xfrm>
            <a:off x="7574507" y="3566616"/>
            <a:ext cx="423080" cy="4230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FE9F0D-7635-4B57-8A38-9C7E373AD4D4}"/>
              </a:ext>
            </a:extLst>
          </p:cNvPr>
          <p:cNvSpPr/>
          <p:nvPr/>
        </p:nvSpPr>
        <p:spPr>
          <a:xfrm>
            <a:off x="8074924" y="3566616"/>
            <a:ext cx="423080" cy="4230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42792D-9158-4388-AA7E-D2AD3C787A18}"/>
              </a:ext>
            </a:extLst>
          </p:cNvPr>
          <p:cNvSpPr/>
          <p:nvPr/>
        </p:nvSpPr>
        <p:spPr>
          <a:xfrm>
            <a:off x="8559418" y="3566616"/>
            <a:ext cx="423080" cy="4230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681557-35AE-4BBC-B0F2-8266B96D9413}"/>
              </a:ext>
            </a:extLst>
          </p:cNvPr>
          <p:cNvSpPr/>
          <p:nvPr/>
        </p:nvSpPr>
        <p:spPr>
          <a:xfrm>
            <a:off x="9059835" y="3566616"/>
            <a:ext cx="423080" cy="4230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F4AE82-D9AA-49BA-9FED-1A2E48FD1235}"/>
              </a:ext>
            </a:extLst>
          </p:cNvPr>
          <p:cNvSpPr/>
          <p:nvPr/>
        </p:nvSpPr>
        <p:spPr>
          <a:xfrm>
            <a:off x="9560252" y="3566616"/>
            <a:ext cx="423080" cy="4230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36CF9DC-1C07-4548-A781-99E012F9C4A5}"/>
              </a:ext>
            </a:extLst>
          </p:cNvPr>
          <p:cNvSpPr/>
          <p:nvPr/>
        </p:nvSpPr>
        <p:spPr>
          <a:xfrm rot="16200000">
            <a:off x="7664879" y="4057862"/>
            <a:ext cx="242336" cy="2407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C493B2E-8EBD-42F4-90E5-8A37030DD488}"/>
              </a:ext>
            </a:extLst>
          </p:cNvPr>
          <p:cNvSpPr/>
          <p:nvPr/>
        </p:nvSpPr>
        <p:spPr>
          <a:xfrm rot="16200000">
            <a:off x="9650624" y="4057862"/>
            <a:ext cx="242336" cy="24079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DF895-D050-4A30-A279-6B10EA6ABBC1}"/>
              </a:ext>
            </a:extLst>
          </p:cNvPr>
          <p:cNvSpPr txBox="1"/>
          <p:nvPr/>
        </p:nvSpPr>
        <p:spPr>
          <a:xfrm>
            <a:off x="7629594" y="425355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20002-819A-43A2-B90E-53475C2D3893}"/>
              </a:ext>
            </a:extLst>
          </p:cNvPr>
          <p:cNvSpPr txBox="1"/>
          <p:nvPr/>
        </p:nvSpPr>
        <p:spPr>
          <a:xfrm>
            <a:off x="9615339" y="425355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FDC542-8C37-4A11-B612-A2310BB50C17}"/>
              </a:ext>
            </a:extLst>
          </p:cNvPr>
          <p:cNvSpPr txBox="1"/>
          <p:nvPr/>
        </p:nvSpPr>
        <p:spPr>
          <a:xfrm>
            <a:off x="9531003" y="4545930"/>
            <a:ext cx="4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6D54B-B82D-4E25-AEF9-2B8F15B5FE5E}"/>
              </a:ext>
            </a:extLst>
          </p:cNvPr>
          <p:cNvSpPr txBox="1"/>
          <p:nvPr/>
        </p:nvSpPr>
        <p:spPr>
          <a:xfrm>
            <a:off x="7539236" y="4545930"/>
            <a:ext cx="48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FA2248-0B78-4428-84D3-ABA9AD2185B4}"/>
              </a:ext>
            </a:extLst>
          </p:cNvPr>
          <p:cNvSpPr/>
          <p:nvPr/>
        </p:nvSpPr>
        <p:spPr>
          <a:xfrm>
            <a:off x="8020814" y="3499219"/>
            <a:ext cx="1510189" cy="556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B3D5804-1AF9-4FBA-B585-F23149B3B342}"/>
              </a:ext>
            </a:extLst>
          </p:cNvPr>
          <p:cNvSpPr/>
          <p:nvPr/>
        </p:nvSpPr>
        <p:spPr>
          <a:xfrm rot="16200000">
            <a:off x="8164577" y="4057862"/>
            <a:ext cx="242336" cy="24079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57D84B4-9001-4A96-BC6A-43557EDACF89}"/>
              </a:ext>
            </a:extLst>
          </p:cNvPr>
          <p:cNvSpPr/>
          <p:nvPr/>
        </p:nvSpPr>
        <p:spPr>
          <a:xfrm rot="16200000">
            <a:off x="9150926" y="4057862"/>
            <a:ext cx="242336" cy="24079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4367CC-09B5-4907-9320-8DA384309A27}"/>
              </a:ext>
            </a:extLst>
          </p:cNvPr>
          <p:cNvSpPr txBox="1"/>
          <p:nvPr/>
        </p:nvSpPr>
        <p:spPr>
          <a:xfrm>
            <a:off x="8130011" y="425355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3D08B-2F7C-442D-9CB9-EDE164494834}"/>
              </a:ext>
            </a:extLst>
          </p:cNvPr>
          <p:cNvSpPr txBox="1"/>
          <p:nvPr/>
        </p:nvSpPr>
        <p:spPr>
          <a:xfrm>
            <a:off x="9128019" y="425355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0D425E-4C12-4131-887D-279FEADEAD76}"/>
              </a:ext>
            </a:extLst>
          </p:cNvPr>
          <p:cNvSpPr txBox="1"/>
          <p:nvPr/>
        </p:nvSpPr>
        <p:spPr>
          <a:xfrm>
            <a:off x="8155307" y="4500820"/>
            <a:ext cx="1327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1</a:t>
            </a:r>
            <a:r>
              <a:rPr lang="ko-KR" altLang="en-US" sz="1100" b="1" dirty="0"/>
              <a:t>이상 마지막 미만</a:t>
            </a:r>
          </a:p>
        </p:txBody>
      </p:sp>
    </p:spTree>
    <p:extLst>
      <p:ext uri="{BB962C8B-B14F-4D97-AF65-F5344CB8AC3E}">
        <p14:creationId xmlns:p14="http://schemas.microsoft.com/office/powerpoint/2010/main" val="126138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703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재귀호출 피보나치 수열 나타내기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BF0122-1121-4331-836F-77FCB809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93" y="1107673"/>
            <a:ext cx="4317970" cy="55635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DE9BAC-367E-4B80-B662-1F2CFC24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56" y="1332191"/>
            <a:ext cx="5031474" cy="51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9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1069</Words>
  <Application>Microsoft Office PowerPoint</Application>
  <PresentationFormat>와이드스크린</PresentationFormat>
  <Paragraphs>152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창우</cp:lastModifiedBy>
  <cp:revision>79</cp:revision>
  <dcterms:created xsi:type="dcterms:W3CDTF">2019-10-02T10:22:57Z</dcterms:created>
  <dcterms:modified xsi:type="dcterms:W3CDTF">2020-01-28T15:06:06Z</dcterms:modified>
</cp:coreProperties>
</file>